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embeddedFontLst>
    <p:embeddedFont>
      <p:font typeface="Play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4" roundtripDataSignature="AMtx7mgnOwtFEXpsRKOzXirkJQNG8EuG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07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ntian Zhan" userId="50f41f07455ddee2" providerId="LiveId" clId="{200AB934-1561-4B5A-B92D-0AE9B4DA8E16}"/>
    <pc:docChg chg="custSel modSld">
      <pc:chgData name="Yuntian Zhan" userId="50f41f07455ddee2" providerId="LiveId" clId="{200AB934-1561-4B5A-B92D-0AE9B4DA8E16}" dt="2025-03-31T17:39:09.488" v="11" actId="20577"/>
      <pc:docMkLst>
        <pc:docMk/>
      </pc:docMkLst>
      <pc:sldChg chg="delSp modSp mod">
        <pc:chgData name="Yuntian Zhan" userId="50f41f07455ddee2" providerId="LiveId" clId="{200AB934-1561-4B5A-B92D-0AE9B4DA8E16}" dt="2025-03-30T18:23:02.057" v="10" actId="1076"/>
        <pc:sldMkLst>
          <pc:docMk/>
          <pc:sldMk cId="0" sldId="257"/>
        </pc:sldMkLst>
        <pc:spChg chg="mod">
          <ac:chgData name="Yuntian Zhan" userId="50f41f07455ddee2" providerId="LiveId" clId="{200AB934-1561-4B5A-B92D-0AE9B4DA8E16}" dt="2025-03-30T18:22:43.927" v="4" actId="20577"/>
          <ac:spMkLst>
            <pc:docMk/>
            <pc:sldMk cId="0" sldId="257"/>
            <ac:spMk id="97" creationId="{00000000-0000-0000-0000-000000000000}"/>
          </ac:spMkLst>
        </pc:spChg>
        <pc:spChg chg="mod">
          <ac:chgData name="Yuntian Zhan" userId="50f41f07455ddee2" providerId="LiveId" clId="{200AB934-1561-4B5A-B92D-0AE9B4DA8E16}" dt="2025-03-30T18:23:02.057" v="10" actId="1076"/>
          <ac:spMkLst>
            <pc:docMk/>
            <pc:sldMk cId="0" sldId="257"/>
            <ac:spMk id="102" creationId="{00000000-0000-0000-0000-000000000000}"/>
          </ac:spMkLst>
        </pc:spChg>
        <pc:spChg chg="del mod">
          <ac:chgData name="Yuntian Zhan" userId="50f41f07455ddee2" providerId="LiveId" clId="{200AB934-1561-4B5A-B92D-0AE9B4DA8E16}" dt="2025-03-30T18:22:49.918" v="6" actId="478"/>
          <ac:spMkLst>
            <pc:docMk/>
            <pc:sldMk cId="0" sldId="257"/>
            <ac:spMk id="103" creationId="{00000000-0000-0000-0000-000000000000}"/>
          </ac:spMkLst>
        </pc:spChg>
        <pc:spChg chg="del mod">
          <ac:chgData name="Yuntian Zhan" userId="50f41f07455ddee2" providerId="LiveId" clId="{200AB934-1561-4B5A-B92D-0AE9B4DA8E16}" dt="2025-03-30T18:22:40.329" v="2" actId="478"/>
          <ac:spMkLst>
            <pc:docMk/>
            <pc:sldMk cId="0" sldId="257"/>
            <ac:spMk id="104" creationId="{00000000-0000-0000-0000-000000000000}"/>
          </ac:spMkLst>
        </pc:spChg>
        <pc:grpChg chg="mod">
          <ac:chgData name="Yuntian Zhan" userId="50f41f07455ddee2" providerId="LiveId" clId="{200AB934-1561-4B5A-B92D-0AE9B4DA8E16}" dt="2025-03-30T18:23:02.057" v="10" actId="1076"/>
          <ac:grpSpMkLst>
            <pc:docMk/>
            <pc:sldMk cId="0" sldId="257"/>
            <ac:grpSpMk id="99" creationId="{00000000-0000-0000-0000-000000000000}"/>
          </ac:grpSpMkLst>
        </pc:grpChg>
        <pc:picChg chg="del">
          <ac:chgData name="Yuntian Zhan" userId="50f41f07455ddee2" providerId="LiveId" clId="{200AB934-1561-4B5A-B92D-0AE9B4DA8E16}" dt="2025-03-30T18:22:37.988" v="0" actId="478"/>
          <ac:picMkLst>
            <pc:docMk/>
            <pc:sldMk cId="0" sldId="257"/>
            <ac:picMk id="98" creationId="{00000000-0000-0000-0000-000000000000}"/>
          </ac:picMkLst>
        </pc:picChg>
      </pc:sldChg>
      <pc:sldChg chg="modSp mod">
        <pc:chgData name="Yuntian Zhan" userId="50f41f07455ddee2" providerId="LiveId" clId="{200AB934-1561-4B5A-B92D-0AE9B4DA8E16}" dt="2025-03-31T17:39:09.488" v="11" actId="20577"/>
        <pc:sldMkLst>
          <pc:docMk/>
          <pc:sldMk cId="0" sldId="265"/>
        </pc:sldMkLst>
        <pc:spChg chg="mod">
          <ac:chgData name="Yuntian Zhan" userId="50f41f07455ddee2" providerId="LiveId" clId="{200AB934-1561-4B5A-B92D-0AE9B4DA8E16}" dt="2025-03-31T17:39:09.488" v="11" actId="20577"/>
          <ac:spMkLst>
            <pc:docMk/>
            <pc:sldMk cId="0" sldId="265"/>
            <ac:spMk id="190" creationId="{00000000-0000-0000-0000-000000000000}"/>
          </ac:spMkLst>
        </pc:spChg>
      </pc:sldChg>
    </pc:docChg>
  </pc:docChgLst>
</pc:chgInfo>
</file>

<file path=ppt/media/image1.png>
</file>

<file path=ppt/media/image10.jpg>
</file>

<file path=ppt/media/image11.png>
</file>

<file path=ppt/media/image12.jpg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3e2fff475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g33e2fff475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464bd3fad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3464bd3fad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3b4735db2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g33b4735db2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3b4735db2b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g33b4735db2b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4600ab36b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4600ab36b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4600ab36b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4600ab36b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3b4735db2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33b4735db2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CA"/>
              <a:t>We’re inspired by the intersection of technology and creativity. By training AI to create cartoon visuals, we can simplify content creation, support digital artists, and make personalized storytelling more accessible.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3e19995f5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g33e19995f5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b4735db2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g33b4735db2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630936" y="314409"/>
            <a:ext cx="6989064" cy="1947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None/>
            </a:pPr>
            <a:r>
              <a:rPr lang="en-CA" sz="3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Turning Real Photos into Animations</a:t>
            </a:r>
            <a:br>
              <a:rPr lang="en-CA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CA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CA" sz="26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MIE 1517 Group Project</a:t>
            </a:r>
            <a:endParaRPr/>
          </a:p>
        </p:txBody>
      </p:sp>
      <p:sp>
        <p:nvSpPr>
          <p:cNvPr id="86" name="Google Shape;86;p1"/>
          <p:cNvSpPr/>
          <p:nvPr/>
        </p:nvSpPr>
        <p:spPr>
          <a:xfrm>
            <a:off x="643278" y="2573756"/>
            <a:ext cx="3255095" cy="18288"/>
          </a:xfrm>
          <a:custGeom>
            <a:avLst/>
            <a:gdLst/>
            <a:ahLst/>
            <a:cxnLst/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>
            <a:spLocks noGrp="1"/>
          </p:cNvSpPr>
          <p:nvPr>
            <p:ph type="subTitle" idx="1"/>
          </p:nvPr>
        </p:nvSpPr>
        <p:spPr>
          <a:xfrm>
            <a:off x="630925" y="2807200"/>
            <a:ext cx="4023900" cy="3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CA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7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CA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Members:</a:t>
            </a:r>
            <a:endParaRPr/>
          </a:p>
          <a:p>
            <a:pPr marL="0" lvl="0" indent="6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lang="en-CA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Alex Zhan #1004940111</a:t>
            </a:r>
            <a:endParaRPr sz="2300"/>
          </a:p>
          <a:p>
            <a:pPr marL="0" lvl="0" indent="6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lang="en-CA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Dongxuan Li #1006421506</a:t>
            </a:r>
            <a:endParaRPr sz="2300"/>
          </a:p>
          <a:p>
            <a:pPr marL="0" lvl="0" indent="6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lang="en-CA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Ezio Cui #1006837666</a:t>
            </a:r>
            <a:endParaRPr sz="2300"/>
          </a:p>
          <a:p>
            <a:pPr marL="0" lvl="0" indent="6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lang="en-CA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Zihan Gong #</a:t>
            </a:r>
            <a:r>
              <a:rPr lang="en-CA" sz="2100"/>
              <a:t>1005062101</a:t>
            </a:r>
            <a:endParaRPr sz="2100"/>
          </a:p>
          <a:p>
            <a:pPr marL="0" lvl="0" indent="152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" descr="A lighthouse with a bird flying over it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1673" y="1890095"/>
            <a:ext cx="6903720" cy="33137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/>
        </p:nvSpPr>
        <p:spPr>
          <a:xfrm>
            <a:off x="5378066" y="5203879"/>
            <a:ext cx="6989064" cy="20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lay"/>
              <a:buNone/>
            </a:pPr>
            <a:r>
              <a:rPr lang="en-CA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GitHub - TobiasSunderdiek/cartoon-gan: Implementation of cartoon GAN [Chen et al., CVPR18] with pytorch</a:t>
            </a:r>
            <a:endParaRPr sz="2600" b="0" i="0" u="none" strike="noStrike" cap="non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/>
          <p:nvPr/>
        </p:nvSpPr>
        <p:spPr>
          <a:xfrm>
            <a:off x="1500" y="42875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9"/>
          <p:cNvSpPr txBox="1">
            <a:spLocks noGrp="1"/>
          </p:cNvSpPr>
          <p:nvPr>
            <p:ph type="title"/>
          </p:nvPr>
        </p:nvSpPr>
        <p:spPr>
          <a:xfrm>
            <a:off x="457436" y="637426"/>
            <a:ext cx="3926609" cy="558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 sz="5400"/>
              <a:t>Results</a:t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 rot="5400000">
            <a:off x="1627450" y="3462719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9"/>
          <p:cNvSpPr txBox="1">
            <a:spLocks noGrp="1"/>
          </p:cNvSpPr>
          <p:nvPr>
            <p:ph type="body" idx="1"/>
          </p:nvPr>
        </p:nvSpPr>
        <p:spPr>
          <a:xfrm>
            <a:off x="4851875" y="766775"/>
            <a:ext cx="6888300" cy="25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CA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Qualitative:</a:t>
            </a:r>
            <a:endParaRPr sz="2000" b="1" dirty="0"/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CA" sz="2000" dirty="0"/>
              <a:t>Preserved</a:t>
            </a:r>
            <a:r>
              <a:rPr lang="en-C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details</a:t>
            </a:r>
            <a:r>
              <a:rPr lang="en-CA" sz="2000" dirty="0"/>
              <a:t>	- </a:t>
            </a:r>
            <a:r>
              <a:rPr lang="en-C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Sharp edges</a:t>
            </a:r>
            <a:endParaRPr sz="2000" dirty="0"/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-C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Stylized Colors</a:t>
            </a:r>
            <a:r>
              <a:rPr lang="en-CA" sz="2000" dirty="0"/>
              <a:t>	- </a:t>
            </a:r>
            <a:r>
              <a:rPr lang="en-CA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Bad for dark pictures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65775" y="3745525"/>
            <a:ext cx="1705700" cy="170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192" name="Google Shape;19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1925" y="3745525"/>
            <a:ext cx="1705700" cy="170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193" name="Google Shape;19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0575" y="3745525"/>
            <a:ext cx="1705700" cy="170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94" name="Google Shape;194;p19"/>
          <p:cNvSpPr txBox="1"/>
          <p:nvPr/>
        </p:nvSpPr>
        <p:spPr>
          <a:xfrm>
            <a:off x="10201425" y="3259225"/>
            <a:ext cx="10344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1"/>
                </a:solidFill>
              </a:rPr>
              <a:t>Scratch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95" name="Google Shape;195;p19"/>
          <p:cNvSpPr txBox="1"/>
          <p:nvPr/>
        </p:nvSpPr>
        <p:spPr>
          <a:xfrm>
            <a:off x="7671200" y="3259225"/>
            <a:ext cx="20586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1"/>
                </a:solidFill>
              </a:rPr>
              <a:t>Transfer Learning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5395525" y="3259225"/>
            <a:ext cx="10344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1"/>
                </a:solidFill>
              </a:rPr>
              <a:t>Original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e2fff4757_1_0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chemeClr val="lt1"/>
                </a:solidFill>
              </a:rPr>
              <a:t>https://tobiassunderdiek.github.io/cartoon-gan/#tc5_1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33e2fff4757_1_0"/>
          <p:cNvSpPr txBox="1">
            <a:spLocks noGrp="1"/>
          </p:cNvSpPr>
          <p:nvPr>
            <p:ph type="title"/>
          </p:nvPr>
        </p:nvSpPr>
        <p:spPr>
          <a:xfrm>
            <a:off x="457436" y="637426"/>
            <a:ext cx="3926700" cy="55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 sz="5400"/>
              <a:t>Results</a:t>
            </a:r>
            <a:endParaRPr/>
          </a:p>
        </p:txBody>
      </p:sp>
      <p:sp>
        <p:nvSpPr>
          <p:cNvPr id="203" name="Google Shape;203;g33e2fff4757_1_0"/>
          <p:cNvSpPr/>
          <p:nvPr/>
        </p:nvSpPr>
        <p:spPr>
          <a:xfrm rot="5400000">
            <a:off x="1627450" y="3462719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33e2fff4757_1_0"/>
          <p:cNvSpPr txBox="1">
            <a:spLocks noGrp="1"/>
          </p:cNvSpPr>
          <p:nvPr>
            <p:ph type="body" idx="1"/>
          </p:nvPr>
        </p:nvSpPr>
        <p:spPr>
          <a:xfrm>
            <a:off x="4921450" y="846704"/>
            <a:ext cx="5666100" cy="17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CA" sz="2000" b="1"/>
              <a:t>Quantitative: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CA" sz="2000"/>
              <a:t>Generator Adversarial Loss</a:t>
            </a:r>
            <a:endParaRPr sz="200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g33e2fff4757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0730" y="3173325"/>
            <a:ext cx="2639921" cy="277950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206" name="Google Shape;206;g33e2fff4757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825" y="3130212"/>
            <a:ext cx="4232775" cy="277951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207" name="Google Shape;207;g33e2fff4757_1_0"/>
          <p:cNvSpPr txBox="1"/>
          <p:nvPr/>
        </p:nvSpPr>
        <p:spPr>
          <a:xfrm>
            <a:off x="5916700" y="2716350"/>
            <a:ext cx="19446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000">
                <a:solidFill>
                  <a:schemeClr val="dk1"/>
                </a:solidFill>
              </a:rPr>
              <a:t>From Scratch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08" name="Google Shape;208;g33e2fff4757_1_0"/>
          <p:cNvSpPr txBox="1"/>
          <p:nvPr/>
        </p:nvSpPr>
        <p:spPr>
          <a:xfrm>
            <a:off x="9289788" y="2716350"/>
            <a:ext cx="22818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000">
                <a:solidFill>
                  <a:schemeClr val="dk1"/>
                </a:solidFill>
              </a:rPr>
              <a:t>Transfer Learning 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464bd3fad7_0_0"/>
          <p:cNvSpPr/>
          <p:nvPr/>
        </p:nvSpPr>
        <p:spPr>
          <a:xfrm>
            <a:off x="0" y="9180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3464bd3fad7_0_0"/>
          <p:cNvSpPr txBox="1"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Play"/>
              <a:buNone/>
            </a:pPr>
            <a:r>
              <a:rPr lang="en-CA" sz="3900"/>
              <a:t>Why We Abandoned The Scratch Model</a:t>
            </a:r>
            <a:endParaRPr sz="3900"/>
          </a:p>
        </p:txBody>
      </p:sp>
      <p:sp>
        <p:nvSpPr>
          <p:cNvPr id="215" name="Google Shape;215;g3464bd3fad7_0_0"/>
          <p:cNvSpPr/>
          <p:nvPr/>
        </p:nvSpPr>
        <p:spPr>
          <a:xfrm>
            <a:off x="0" y="0"/>
            <a:ext cx="57798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3464bd3fad7_0_0"/>
          <p:cNvSpPr txBox="1">
            <a:spLocks noGrp="1"/>
          </p:cNvSpPr>
          <p:nvPr>
            <p:ph type="body" idx="1"/>
          </p:nvPr>
        </p:nvSpPr>
        <p:spPr>
          <a:xfrm>
            <a:off x="6392583" y="2645922"/>
            <a:ext cx="4434721" cy="3710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•"/>
            </a:pPr>
            <a:r>
              <a:rPr lang="en-CA" sz="15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Hardware Limitations:</a:t>
            </a:r>
            <a:r>
              <a:rPr lang="en-CA" sz="15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GPU constraints limited training to less than 200 epochs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•"/>
            </a:pPr>
            <a:r>
              <a:rPr lang="en-CA" sz="15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Brightness Loss:</a:t>
            </a:r>
            <a:r>
              <a:rPr lang="en-CA" sz="15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Model preserved original brightness but failed to adapt to anime style lighting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•"/>
            </a:pPr>
            <a:r>
              <a:rPr lang="en-CA" sz="15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VGG Feature Extraction:</a:t>
            </a:r>
            <a:r>
              <a:rPr lang="en-CA" sz="15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Only used up to layer 21 vs. 24 in transfer learning model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•"/>
            </a:pPr>
            <a:r>
              <a:rPr lang="en-CA" sz="15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Content-Style Balance:</a:t>
            </a:r>
            <a:r>
              <a:rPr lang="en-CA" sz="15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Content preservation dominated over style transformation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•"/>
            </a:pPr>
            <a:r>
              <a:rPr lang="en-CA" sz="15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Loss Function Design:</a:t>
            </a:r>
            <a:r>
              <a:rPr lang="en-CA" sz="15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Initial epochs focused too heavily on content preservation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•"/>
            </a:pPr>
            <a:r>
              <a:rPr lang="en-CA" sz="15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Result: </a:t>
            </a:r>
            <a:r>
              <a:rPr lang="en-CA" sz="15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retained brightness and structure but lacked anime style characteristics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127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7" name="Google Shape;217;g3464bd3fad7_0_0"/>
          <p:cNvCxnSpPr/>
          <p:nvPr/>
        </p:nvCxnSpPr>
        <p:spPr>
          <a:xfrm>
            <a:off x="11586162" y="3610394"/>
            <a:ext cx="0" cy="3238728"/>
          </a:xfrm>
          <a:prstGeom prst="straightConnector1">
            <a:avLst/>
          </a:prstGeom>
          <a:noFill/>
          <a:ln w="25400" cap="sq" cmpd="sng">
            <a:solidFill>
              <a:schemeClr val="accent1"/>
            </a:solidFill>
            <a:prstDash val="solid"/>
            <a:bevel/>
            <a:headEnd type="none" w="sm" len="sm"/>
            <a:tailEnd type="none" w="sm" len="sm"/>
          </a:ln>
        </p:spPr>
      </p:cxnSp>
      <p:sp>
        <p:nvSpPr>
          <p:cNvPr id="218" name="Google Shape;218;g3464bd3fad7_0_0"/>
          <p:cNvSpPr txBox="1"/>
          <p:nvPr/>
        </p:nvSpPr>
        <p:spPr>
          <a:xfrm>
            <a:off x="519300" y="1193375"/>
            <a:ext cx="47412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800">
                <a:solidFill>
                  <a:srgbClr val="FF9900"/>
                </a:solidFill>
              </a:rPr>
              <a:t>Scratch Model Architecture</a:t>
            </a:r>
            <a:endParaRPr sz="2800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</a:endParaRPr>
          </a:p>
        </p:txBody>
      </p:sp>
      <p:pic>
        <p:nvPicPr>
          <p:cNvPr id="219" name="Google Shape;219;g3464bd3fad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762" y="2027475"/>
            <a:ext cx="5056276" cy="380997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3b4735db2b_1_0"/>
          <p:cNvSpPr txBox="1">
            <a:spLocks noGrp="1"/>
          </p:cNvSpPr>
          <p:nvPr>
            <p:ph type="title"/>
          </p:nvPr>
        </p:nvSpPr>
        <p:spPr>
          <a:xfrm>
            <a:off x="733461" y="525918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/>
              <a:t>End-to-End Pipeline: Data</a:t>
            </a:r>
            <a:endParaRPr/>
          </a:p>
        </p:txBody>
      </p:sp>
      <p:sp>
        <p:nvSpPr>
          <p:cNvPr id="225" name="Google Shape;225;g33b4735db2b_1_0"/>
          <p:cNvSpPr txBox="1">
            <a:spLocks noGrp="1"/>
          </p:cNvSpPr>
          <p:nvPr>
            <p:ph type="body" idx="1"/>
          </p:nvPr>
        </p:nvSpPr>
        <p:spPr>
          <a:xfrm>
            <a:off x="733461" y="1872296"/>
            <a:ext cx="6623303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1" indent="-184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❏"/>
            </a:pPr>
            <a:r>
              <a:rPr lang="en-CA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Data: Three Categories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42950" lvl="2" indent="-298450" algn="l" rtl="0">
              <a:lnSpc>
                <a:spcPct val="150000"/>
              </a:lnSpc>
              <a:spcBef>
                <a:spcPts val="255"/>
              </a:spcBef>
              <a:spcAft>
                <a:spcPts val="0"/>
              </a:spcAft>
              <a:buSzPts val="1600"/>
              <a:buFont typeface="Times New Roman"/>
              <a:buChar char="❏"/>
            </a:pPr>
            <a:r>
              <a:rPr lang="en-CA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 Thousand COCO Dataset(10 species of animals)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42950" lvl="2" indent="-298450" algn="l" rtl="0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SzPts val="1600"/>
              <a:buFont typeface="Times New Roman"/>
              <a:buChar char="❏"/>
            </a:pPr>
            <a:r>
              <a:rPr lang="en-CA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Seven Thousand Disney Cartoon Images (Webscript)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42950" lvl="2" indent="-298450" algn="l" rtl="0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SzPts val="1600"/>
              <a:buFont typeface="Times New Roman"/>
              <a:buChar char="❏"/>
            </a:pPr>
            <a:r>
              <a:rPr lang="en-CA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Seven Thousand Processed Disney Cartoon Images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00150" lvl="3" indent="-298450" algn="l" rtl="0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SzPts val="1600"/>
              <a:buFont typeface="Noto Sans Symbols"/>
              <a:buChar char="❏"/>
            </a:pPr>
            <a:r>
              <a:rPr lang="en-CA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Edge Detection and Enhancement</a:t>
            </a:r>
            <a:r>
              <a:rPr lang="en-CA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Using the Canny algorithm to detect edges, followed by dilation operations to enhance those edges.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00150" lvl="3" indent="-298450" algn="l" rtl="0">
              <a:lnSpc>
                <a:spcPct val="150000"/>
              </a:lnSpc>
              <a:spcBef>
                <a:spcPts val="210"/>
              </a:spcBef>
              <a:spcAft>
                <a:spcPts val="210"/>
              </a:spcAft>
              <a:buSzPts val="1600"/>
              <a:buFont typeface="Noto Sans Symbols"/>
              <a:buChar char="❏"/>
            </a:pPr>
            <a:r>
              <a:rPr lang="en-CA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Filtering for Smoothing</a:t>
            </a:r>
            <a:r>
              <a:rPr lang="en-CA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Applying Gaussian filters to edge regions, creating cartoon-like smooth transitions in the image.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6" name="Google Shape;226;g33b4735db2b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89623" y="4413479"/>
            <a:ext cx="4446999" cy="220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g33b4735db2b_1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07988" y="1341171"/>
            <a:ext cx="3250551" cy="2398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33b4735db2b_1_0"/>
          <p:cNvSpPr txBox="1"/>
          <p:nvPr/>
        </p:nvSpPr>
        <p:spPr>
          <a:xfrm>
            <a:off x="9226347" y="725571"/>
            <a:ext cx="1350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CA" sz="2800" b="0" i="0" u="none" strike="noStrike" cap="none">
                <a:solidFill>
                  <a:srgbClr val="EA9999"/>
                </a:solidFill>
                <a:latin typeface="Arial"/>
                <a:ea typeface="Arial"/>
                <a:cs typeface="Arial"/>
                <a:sym typeface="Arial"/>
              </a:rPr>
              <a:t>COCO</a:t>
            </a:r>
            <a:endParaRPr sz="2800" b="0" i="0" u="none" strike="noStrike" cap="none">
              <a:solidFill>
                <a:srgbClr val="EA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33b4735db2b_1_0"/>
          <p:cNvSpPr txBox="1"/>
          <p:nvPr/>
        </p:nvSpPr>
        <p:spPr>
          <a:xfrm>
            <a:off x="8715704" y="3861296"/>
            <a:ext cx="1350600" cy="3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CA" sz="2800" b="0" i="0" u="none" strike="noStrike" cap="none">
                <a:solidFill>
                  <a:srgbClr val="EA9999"/>
                </a:solidFill>
                <a:latin typeface="Arial"/>
                <a:ea typeface="Arial"/>
                <a:cs typeface="Arial"/>
                <a:sym typeface="Arial"/>
              </a:rPr>
              <a:t>Disney</a:t>
            </a:r>
            <a:endParaRPr sz="2800" b="0" i="0" u="none" strike="noStrike" cap="none">
              <a:solidFill>
                <a:srgbClr val="EA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3b4735db2b_1_14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33b4735db2b_1_14"/>
          <p:cNvSpPr txBox="1"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/>
              <a:t>End-to-End Pipeline: Architecture</a:t>
            </a:r>
            <a:endParaRPr/>
          </a:p>
        </p:txBody>
      </p:sp>
      <p:sp>
        <p:nvSpPr>
          <p:cNvPr id="236" name="Google Shape;236;g33b4735db2b_1_14"/>
          <p:cNvSpPr/>
          <p:nvPr/>
        </p:nvSpPr>
        <p:spPr>
          <a:xfrm rot="5400000">
            <a:off x="1627450" y="3462719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7" name="Google Shape;237;g33b4735db2b_1_14"/>
          <p:cNvGrpSpPr/>
          <p:nvPr/>
        </p:nvGrpSpPr>
        <p:grpSpPr>
          <a:xfrm>
            <a:off x="4648018" y="643525"/>
            <a:ext cx="6900511" cy="5530733"/>
            <a:chOff x="0" y="2703"/>
            <a:chExt cx="6900511" cy="5530733"/>
          </a:xfrm>
        </p:grpSpPr>
        <p:sp>
          <p:nvSpPr>
            <p:cNvPr id="238" name="Google Shape;238;g33b4735db2b_1_14"/>
            <p:cNvSpPr/>
            <p:nvPr/>
          </p:nvSpPr>
          <p:spPr>
            <a:xfrm rot="5400000">
              <a:off x="3978704" y="-1313406"/>
              <a:ext cx="1427286" cy="4416327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F6D4CC">
                <a:alpha val="89803"/>
              </a:srgbClr>
            </a:solidFill>
            <a:ln w="25400" cap="flat" cmpd="sng">
              <a:solidFill>
                <a:srgbClr val="F6D4CC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g33b4735db2b_1_14"/>
            <p:cNvSpPr txBox="1"/>
            <p:nvPr/>
          </p:nvSpPr>
          <p:spPr>
            <a:xfrm>
              <a:off x="2484184" y="250788"/>
              <a:ext cx="4346653" cy="1287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32375" rIns="64750" bIns="32375" anchor="ctr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Char char="•"/>
              </a:pPr>
              <a:r>
                <a:rPr lang="en-CA" sz="17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Input → Conv → Downsampling → Residual Blocks → Upsampling → Output</a:t>
              </a:r>
              <a:endPara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Char char="•"/>
              </a:pPr>
              <a:r>
                <a:rPr lang="en-CA" sz="17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Uses Instance Normalization and ReLU activations</a:t>
              </a:r>
              <a:endPara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33b4735db2b_1_14"/>
            <p:cNvSpPr/>
            <p:nvPr/>
          </p:nvSpPr>
          <p:spPr>
            <a:xfrm>
              <a:off x="0" y="2703"/>
              <a:ext cx="2484184" cy="1784107"/>
            </a:xfrm>
            <a:prstGeom prst="roundRect">
              <a:avLst>
                <a:gd name="adj" fmla="val 16667"/>
              </a:avLst>
            </a:prstGeom>
            <a:solidFill>
              <a:srgbClr val="E9713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g33b4735db2b_1_14"/>
            <p:cNvSpPr txBox="1"/>
            <p:nvPr/>
          </p:nvSpPr>
          <p:spPr>
            <a:xfrm>
              <a:off x="87093" y="89796"/>
              <a:ext cx="2309998" cy="16099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CA" sz="24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Generator</a:t>
              </a:r>
              <a:r>
                <a:rPr lang="en-CA"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: Encoder-decoder with residual blocks</a:t>
              </a: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g33b4735db2b_1_14"/>
            <p:cNvSpPr/>
            <p:nvPr/>
          </p:nvSpPr>
          <p:spPr>
            <a:xfrm rot="5400000">
              <a:off x="3978704" y="559906"/>
              <a:ext cx="1427286" cy="4416327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2E6C8">
                <a:alpha val="89803"/>
              </a:srgbClr>
            </a:solidFill>
            <a:ln w="25400" cap="flat" cmpd="sng">
              <a:solidFill>
                <a:srgbClr val="E2E6C8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g33b4735db2b_1_14"/>
            <p:cNvSpPr txBox="1"/>
            <p:nvPr/>
          </p:nvSpPr>
          <p:spPr>
            <a:xfrm>
              <a:off x="2484184" y="2124100"/>
              <a:ext cx="4346653" cy="1287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32375" rIns="64750" bIns="32375" anchor="ctr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Char char="•"/>
              </a:pPr>
              <a:r>
                <a:rPr lang="en-CA" sz="17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Distinguishes between real and generated images</a:t>
              </a:r>
              <a:endPara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Char char="•"/>
              </a:pPr>
              <a:r>
                <a:rPr lang="en-CA" sz="17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Uses LeakyReLU activations</a:t>
              </a:r>
              <a:endPara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g33b4735db2b_1_14"/>
            <p:cNvSpPr/>
            <p:nvPr/>
          </p:nvSpPr>
          <p:spPr>
            <a:xfrm>
              <a:off x="0" y="1876016"/>
              <a:ext cx="2484184" cy="1784107"/>
            </a:xfrm>
            <a:prstGeom prst="roundRect">
              <a:avLst>
                <a:gd name="adj" fmla="val 16667"/>
              </a:avLst>
            </a:prstGeom>
            <a:solidFill>
              <a:srgbClr val="8CAF1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g33b4735db2b_1_14"/>
            <p:cNvSpPr txBox="1"/>
            <p:nvPr/>
          </p:nvSpPr>
          <p:spPr>
            <a:xfrm>
              <a:off x="87093" y="1963109"/>
              <a:ext cx="2309998" cy="16099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CA" sz="24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Discriminator</a:t>
              </a:r>
              <a:r>
                <a:rPr lang="en-CA"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: CNN with 5 convolutional layers</a:t>
              </a: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g33b4735db2b_1_14"/>
            <p:cNvSpPr/>
            <p:nvPr/>
          </p:nvSpPr>
          <p:spPr>
            <a:xfrm rot="5400000">
              <a:off x="3978704" y="2433219"/>
              <a:ext cx="1427286" cy="4416327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CAD2CA">
                <a:alpha val="89803"/>
              </a:srgbClr>
            </a:solidFill>
            <a:ln w="25400" cap="flat" cmpd="sng">
              <a:solidFill>
                <a:srgbClr val="CAD2CA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g33b4735db2b_1_14"/>
            <p:cNvSpPr txBox="1"/>
            <p:nvPr/>
          </p:nvSpPr>
          <p:spPr>
            <a:xfrm>
              <a:off x="2484184" y="3997413"/>
              <a:ext cx="4346653" cy="1287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32375" rIns="64750" bIns="32375" anchor="ctr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Char char="•"/>
              </a:pPr>
              <a:r>
                <a:rPr lang="en-CA" sz="17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Extracts content and style representations</a:t>
              </a:r>
              <a:endPara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Char char="•"/>
              </a:pPr>
              <a:r>
                <a:rPr lang="en-CA" sz="17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Frozen during training</a:t>
              </a:r>
              <a:endPara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g33b4735db2b_1_14"/>
            <p:cNvSpPr/>
            <p:nvPr/>
          </p:nvSpPr>
          <p:spPr>
            <a:xfrm>
              <a:off x="0" y="3749329"/>
              <a:ext cx="2484184" cy="1784107"/>
            </a:xfrm>
            <a:prstGeom prst="roundRect">
              <a:avLst>
                <a:gd name="adj" fmla="val 16667"/>
              </a:avLst>
            </a:prstGeom>
            <a:solidFill>
              <a:srgbClr val="18692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g33b4735db2b_1_14"/>
            <p:cNvSpPr txBox="1"/>
            <p:nvPr/>
          </p:nvSpPr>
          <p:spPr>
            <a:xfrm>
              <a:off x="87082" y="3836428"/>
              <a:ext cx="2397000" cy="160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CA" sz="24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VGG1</a:t>
              </a:r>
              <a:r>
                <a:rPr lang="en-CA" sz="2400" b="1">
                  <a:solidFill>
                    <a:schemeClr val="lt1"/>
                  </a:solidFill>
                </a:rPr>
                <a:t>6</a:t>
              </a:r>
              <a:r>
                <a:rPr lang="en-CA" sz="24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Feature Extractor</a:t>
              </a:r>
              <a:r>
                <a:rPr lang="en-CA"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: Pre-trained network</a:t>
              </a: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600ab36b0_0_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Discussion: Training Insights &amp; Recommendations</a:t>
            </a:r>
            <a:endParaRPr/>
          </a:p>
        </p:txBody>
      </p:sp>
      <p:sp>
        <p:nvSpPr>
          <p:cNvPr id="255" name="Google Shape;255;g34600ab36b0_0_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100" b="1"/>
              <a:t>Training Challenges</a:t>
            </a: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Complex balance between content preservation and style transfer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Unreliable loss metrics vs. visual quality assessment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Mode collapse prevention using spectral normalization and adaptive instance normalization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100" b="1"/>
              <a:t>Recommendations for Future Projects</a:t>
            </a: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Start with smaller, controlled datasets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Implement comprehensive experiment tracking from day one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Allocate extra time for hyperparameter tuning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Focus on visual quality improvements beyond loss metrics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6" name="Google Shape;256;g34600ab36b0_0_7"/>
          <p:cNvPicPr preferRelativeResize="0"/>
          <p:nvPr/>
        </p:nvPicPr>
        <p:blipFill rotWithShape="1">
          <a:blip r:embed="rId3">
            <a:alphaModFix/>
          </a:blip>
          <a:srcRect l="-760" r="759"/>
          <a:stretch/>
        </p:blipFill>
        <p:spPr>
          <a:xfrm>
            <a:off x="152400" y="15240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4600ab36b0_0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Discussion: Data &amp; Computational Challenges</a:t>
            </a:r>
            <a:endParaRPr/>
          </a:p>
        </p:txBody>
      </p:sp>
      <p:sp>
        <p:nvSpPr>
          <p:cNvPr id="262" name="Google Shape;262;g34600ab36b0_0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100" b="1"/>
              <a:t>Data Processing</a:t>
            </a: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Integration of diverse data sources (COCO, Disney character web scrapes)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Extensive preprocessing needed for consistency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100" b="1"/>
              <a:t>Computational Demands</a:t>
            </a: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100+ hours on A100 GPU for convergence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Memory bottlenecks with multiple loss components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CA" sz="1100"/>
              <a:t>Solutions: Gradient accumulation, mixed-precision training, optimal batch sizing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3" name="Google Shape;263;g34600ab36b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0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0"/>
          <p:cNvSpPr txBox="1">
            <a:spLocks noGrp="1"/>
          </p:cNvSpPr>
          <p:nvPr>
            <p:ph type="title"/>
          </p:nvPr>
        </p:nvSpPr>
        <p:spPr>
          <a:xfrm>
            <a:off x="838200" y="451381"/>
            <a:ext cx="10512600" cy="40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 sz="6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/>
          </a:p>
        </p:txBody>
      </p:sp>
      <p:sp>
        <p:nvSpPr>
          <p:cNvPr id="270" name="Google Shape;270;p20"/>
          <p:cNvSpPr/>
          <p:nvPr/>
        </p:nvSpPr>
        <p:spPr>
          <a:xfrm>
            <a:off x="838200" y="4718595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1" name="Google Shape;2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CA" sz="5400"/>
              <a:t>The Problem: From Reality to Cartoon</a:t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758952" y="2395728"/>
            <a:ext cx="4243589" cy="18288"/>
          </a:xfrm>
          <a:custGeom>
            <a:avLst/>
            <a:gdLst/>
            <a:ahLst/>
            <a:cxnLst/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>
            <a:spLocks noGrp="1"/>
          </p:cNvSpPr>
          <p:nvPr>
            <p:ph type="body" idx="1"/>
          </p:nvPr>
        </p:nvSpPr>
        <p:spPr>
          <a:xfrm>
            <a:off x="640080" y="2706624"/>
            <a:ext cx="6894576" cy="3483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CA" sz="2200" dirty="0"/>
              <a:t>Real-world → Cartoon-style images using GANs</a:t>
            </a:r>
            <a:br>
              <a:rPr lang="en-CA" sz="2200" dirty="0"/>
            </a:br>
            <a:endParaRPr sz="2200" dirty="0"/>
          </a:p>
          <a:p>
            <a:pPr marL="457200" lvl="0" indent="-3619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100"/>
              <a:buChar char="-"/>
            </a:pPr>
            <a:r>
              <a:rPr lang="en-CA" sz="2200" dirty="0"/>
              <a:t>Animation is a booming trend</a:t>
            </a:r>
            <a:br>
              <a:rPr lang="en-CA" sz="2200" dirty="0"/>
            </a:br>
            <a:endParaRPr sz="2200" dirty="0"/>
          </a:p>
          <a:p>
            <a:pPr marL="914400" lvl="1" indent="-3619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Courier New"/>
              <a:buChar char="o"/>
            </a:pPr>
            <a:r>
              <a:rPr lang="en-CA" sz="2200" i="1" dirty="0"/>
              <a:t>Ne Zha 2</a:t>
            </a:r>
            <a:r>
              <a:rPr lang="en-CA" sz="2200" dirty="0"/>
              <a:t>: $1.7B, highest-grossing animated film</a:t>
            </a:r>
            <a:br>
              <a:rPr lang="en-CA" sz="2200" dirty="0"/>
            </a:br>
            <a:endParaRPr sz="2200" dirty="0"/>
          </a:p>
          <a:p>
            <a:pPr marL="228600" lvl="0" indent="-508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800"/>
              <a:buNone/>
            </a:pPr>
            <a:endParaRPr sz="2200" dirty="0"/>
          </a:p>
        </p:txBody>
      </p:sp>
      <p:grpSp>
        <p:nvGrpSpPr>
          <p:cNvPr id="99" name="Google Shape;99;p2"/>
          <p:cNvGrpSpPr/>
          <p:nvPr/>
        </p:nvGrpSpPr>
        <p:grpSpPr>
          <a:xfrm>
            <a:off x="8764672" y="1220724"/>
            <a:ext cx="3232779" cy="3909796"/>
            <a:chOff x="8134652" y="1359157"/>
            <a:chExt cx="4281892" cy="4956803"/>
          </a:xfrm>
        </p:grpSpPr>
        <p:pic>
          <p:nvPicPr>
            <p:cNvPr id="100" name="Google Shape;100;p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271269" y="1359157"/>
              <a:ext cx="3156155" cy="47342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2"/>
            <p:cNvSpPr txBox="1"/>
            <p:nvPr/>
          </p:nvSpPr>
          <p:spPr>
            <a:xfrm>
              <a:off x="8134652" y="5974328"/>
              <a:ext cx="4281892" cy="3416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rm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700"/>
                <a:buFont typeface="Play"/>
                <a:buNone/>
              </a:pPr>
              <a:r>
                <a:rPr lang="en-CA" sz="7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 Am Nezha 2 (2023) - Posters — The Movie Database (TMDB)</a:t>
              </a:r>
              <a:endParaRPr sz="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" name="Google Shape;102;p2"/>
          <p:cNvSpPr txBox="1"/>
          <p:nvPr/>
        </p:nvSpPr>
        <p:spPr>
          <a:xfrm>
            <a:off x="9301395" y="5220820"/>
            <a:ext cx="1515702" cy="34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"/>
              <a:buNone/>
            </a:pPr>
            <a:r>
              <a:rPr lang="en-CA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 Zha 2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3b4735db2b_0_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33b4735db2b_0_2"/>
          <p:cNvSpPr txBox="1"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 sz="5400"/>
              <a:t>AI Meets Creativity</a:t>
            </a:r>
            <a:endParaRPr/>
          </a:p>
        </p:txBody>
      </p:sp>
      <p:sp>
        <p:nvSpPr>
          <p:cNvPr id="111" name="Google Shape;111;g33b4735db2b_0_2"/>
          <p:cNvSpPr/>
          <p:nvPr/>
        </p:nvSpPr>
        <p:spPr>
          <a:xfrm rot="5400000">
            <a:off x="1627450" y="3462719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" name="Google Shape;112;g33b4735db2b_0_2"/>
          <p:cNvGrpSpPr/>
          <p:nvPr/>
        </p:nvGrpSpPr>
        <p:grpSpPr>
          <a:xfrm>
            <a:off x="4648018" y="866662"/>
            <a:ext cx="6900512" cy="5084460"/>
            <a:chOff x="0" y="225840"/>
            <a:chExt cx="6900512" cy="5084460"/>
          </a:xfrm>
        </p:grpSpPr>
        <p:sp>
          <p:nvSpPr>
            <p:cNvPr id="113" name="Google Shape;113;g33b4735db2b_0_2"/>
            <p:cNvSpPr/>
            <p:nvPr/>
          </p:nvSpPr>
          <p:spPr>
            <a:xfrm>
              <a:off x="0" y="225840"/>
              <a:ext cx="6900512" cy="2474550"/>
            </a:xfrm>
            <a:prstGeom prst="roundRect">
              <a:avLst>
                <a:gd name="adj" fmla="val 16667"/>
              </a:avLst>
            </a:prstGeom>
            <a:solidFill>
              <a:srgbClr val="E9713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g33b4735db2b_0_2"/>
            <p:cNvSpPr txBox="1"/>
            <p:nvPr/>
          </p:nvSpPr>
          <p:spPr>
            <a:xfrm>
              <a:off x="120798" y="346638"/>
              <a:ext cx="6658916" cy="22329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9050" tIns="179050" rIns="179050" bIns="179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700"/>
                <a:buFont typeface="Arial"/>
                <a:buNone/>
              </a:pPr>
              <a:r>
                <a:rPr lang="en-CA" sz="47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Automate and enhance creative workflows</a:t>
              </a:r>
              <a:br>
                <a:rPr lang="en-CA" sz="47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sz="4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g33b4735db2b_0_2"/>
            <p:cNvSpPr/>
            <p:nvPr/>
          </p:nvSpPr>
          <p:spPr>
            <a:xfrm>
              <a:off x="0" y="2835750"/>
              <a:ext cx="6900512" cy="2474550"/>
            </a:xfrm>
            <a:prstGeom prst="roundRect">
              <a:avLst>
                <a:gd name="adj" fmla="val 16667"/>
              </a:avLst>
            </a:prstGeom>
            <a:solidFill>
              <a:srgbClr val="18692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g33b4735db2b_0_2"/>
            <p:cNvSpPr txBox="1"/>
            <p:nvPr/>
          </p:nvSpPr>
          <p:spPr>
            <a:xfrm>
              <a:off x="120798" y="2956548"/>
              <a:ext cx="6658916" cy="22329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9050" tIns="179050" rIns="179050" bIns="179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700"/>
                <a:buFont typeface="Arial"/>
                <a:buNone/>
              </a:pPr>
              <a:r>
                <a:rPr lang="en-CA" sz="47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Empower artists and storytellers</a:t>
              </a:r>
              <a:br>
                <a:rPr lang="en-CA" sz="47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sz="4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415085" y="641007"/>
            <a:ext cx="3926609" cy="558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 sz="5400"/>
              <a:t>Real Photo to Cartoon</a:t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 rot="5400000">
            <a:off x="1627450" y="3462719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1"/>
          </p:nvPr>
        </p:nvSpPr>
        <p:spPr>
          <a:xfrm>
            <a:off x="6094476" y="1527921"/>
            <a:ext cx="1625103" cy="53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CA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/>
          </a:p>
        </p:txBody>
      </p:sp>
      <p:sp>
        <p:nvSpPr>
          <p:cNvPr id="125" name="Google Shape;125;p15"/>
          <p:cNvSpPr txBox="1"/>
          <p:nvPr/>
        </p:nvSpPr>
        <p:spPr>
          <a:xfrm>
            <a:off x="9677699" y="1527921"/>
            <a:ext cx="1404276" cy="53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CA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Cartoon</a:t>
            </a:r>
            <a:endParaRPr/>
          </a:p>
        </p:txBody>
      </p:sp>
      <p:pic>
        <p:nvPicPr>
          <p:cNvPr id="126" name="Google Shape;126;p15" descr="A road leading to a mountain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72887" y="2221627"/>
            <a:ext cx="2904028" cy="2904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5" descr="A road leading to a mountain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46280" y="2221627"/>
            <a:ext cx="2904028" cy="2904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6"/>
          <p:cNvSpPr txBox="1">
            <a:spLocks noGrp="1"/>
          </p:cNvSpPr>
          <p:nvPr>
            <p:ph type="title"/>
          </p:nvPr>
        </p:nvSpPr>
        <p:spPr>
          <a:xfrm>
            <a:off x="415085" y="641007"/>
            <a:ext cx="3926609" cy="558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 sz="5400"/>
              <a:t>Real Photo to Cartoon</a:t>
            </a:r>
            <a:endParaRPr/>
          </a:p>
        </p:txBody>
      </p:sp>
      <p:sp>
        <p:nvSpPr>
          <p:cNvPr id="134" name="Google Shape;134;p16"/>
          <p:cNvSpPr/>
          <p:nvPr/>
        </p:nvSpPr>
        <p:spPr>
          <a:xfrm rot="5400000">
            <a:off x="1627450" y="3462719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6"/>
          <p:cNvSpPr txBox="1">
            <a:spLocks noGrp="1"/>
          </p:cNvSpPr>
          <p:nvPr>
            <p:ph type="body" idx="1"/>
          </p:nvPr>
        </p:nvSpPr>
        <p:spPr>
          <a:xfrm>
            <a:off x="6094476" y="1527921"/>
            <a:ext cx="1625103" cy="53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CA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/>
          </a:p>
        </p:txBody>
      </p:sp>
      <p:sp>
        <p:nvSpPr>
          <p:cNvPr id="136" name="Google Shape;136;p16"/>
          <p:cNvSpPr txBox="1"/>
          <p:nvPr/>
        </p:nvSpPr>
        <p:spPr>
          <a:xfrm>
            <a:off x="9677699" y="1527921"/>
            <a:ext cx="1404276" cy="53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CA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Cartoon</a:t>
            </a:r>
            <a:endParaRPr/>
          </a:p>
        </p:txBody>
      </p:sp>
      <p:pic>
        <p:nvPicPr>
          <p:cNvPr id="137" name="Google Shape;137;p16" descr="A blue pool with smoke coming out of it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6279" y="2221626"/>
            <a:ext cx="2904027" cy="2904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6" descr="A hot spring in a valley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872887" y="2221628"/>
            <a:ext cx="2904027" cy="2904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7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7"/>
          <p:cNvSpPr txBox="1">
            <a:spLocks noGrp="1"/>
          </p:cNvSpPr>
          <p:nvPr>
            <p:ph type="title"/>
          </p:nvPr>
        </p:nvSpPr>
        <p:spPr>
          <a:xfrm>
            <a:off x="415085" y="641007"/>
            <a:ext cx="3926609" cy="558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 sz="5400"/>
              <a:t>Real Photo to Cartoon</a:t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 rot="5400000">
            <a:off x="1627450" y="3462719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7"/>
          <p:cNvSpPr txBox="1">
            <a:spLocks noGrp="1"/>
          </p:cNvSpPr>
          <p:nvPr>
            <p:ph type="body" idx="1"/>
          </p:nvPr>
        </p:nvSpPr>
        <p:spPr>
          <a:xfrm>
            <a:off x="6094476" y="1527921"/>
            <a:ext cx="1625103" cy="53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CA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/>
          </a:p>
        </p:txBody>
      </p:sp>
      <p:sp>
        <p:nvSpPr>
          <p:cNvPr id="147" name="Google Shape;147;p17"/>
          <p:cNvSpPr txBox="1"/>
          <p:nvPr/>
        </p:nvSpPr>
        <p:spPr>
          <a:xfrm>
            <a:off x="9677699" y="1527921"/>
            <a:ext cx="1404276" cy="53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CA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Cartoon</a:t>
            </a:r>
            <a:endParaRPr/>
          </a:p>
        </p:txBody>
      </p:sp>
      <p:pic>
        <p:nvPicPr>
          <p:cNvPr id="148" name="Google Shape;148;p17" descr="A row of trees in a field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72887" y="2221626"/>
            <a:ext cx="2904027" cy="2904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7" descr="A row of rows of trees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46279" y="2222156"/>
            <a:ext cx="2900936" cy="2900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415085" y="641007"/>
            <a:ext cx="3926609" cy="558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 sz="5400"/>
              <a:t>Real Photo to Cartoon</a:t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 rot="5400000">
            <a:off x="1627450" y="3462719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8"/>
          <p:cNvSpPr txBox="1">
            <a:spLocks noGrp="1"/>
          </p:cNvSpPr>
          <p:nvPr>
            <p:ph type="body" idx="1"/>
          </p:nvPr>
        </p:nvSpPr>
        <p:spPr>
          <a:xfrm>
            <a:off x="6094476" y="1527921"/>
            <a:ext cx="1625103" cy="53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CA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/>
          </a:p>
        </p:txBody>
      </p:sp>
      <p:sp>
        <p:nvSpPr>
          <p:cNvPr id="158" name="Google Shape;158;p18"/>
          <p:cNvSpPr txBox="1"/>
          <p:nvPr/>
        </p:nvSpPr>
        <p:spPr>
          <a:xfrm>
            <a:off x="9677699" y="1527921"/>
            <a:ext cx="1404276" cy="53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CA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Cartoon</a:t>
            </a:r>
            <a:endParaRPr/>
          </a:p>
        </p:txBody>
      </p:sp>
      <p:pic>
        <p:nvPicPr>
          <p:cNvPr id="159" name="Google Shape;159;p18" descr="A building with many windows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72887" y="2221626"/>
            <a:ext cx="2900936" cy="2900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8" descr="A building with a bridge and a tower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46279" y="2238507"/>
            <a:ext cx="2884055" cy="2884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3e19995f5b_0_5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33e19995f5b_0_5"/>
          <p:cNvSpPr txBox="1">
            <a:spLocks noGrp="1"/>
          </p:cNvSpPr>
          <p:nvPr>
            <p:ph type="title"/>
          </p:nvPr>
        </p:nvSpPr>
        <p:spPr>
          <a:xfrm>
            <a:off x="415085" y="641007"/>
            <a:ext cx="3926700" cy="55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 sz="5400"/>
              <a:t>Real Photo to Cartoon</a:t>
            </a:r>
            <a:endParaRPr/>
          </a:p>
        </p:txBody>
      </p:sp>
      <p:sp>
        <p:nvSpPr>
          <p:cNvPr id="167" name="Google Shape;167;g33e19995f5b_0_5"/>
          <p:cNvSpPr/>
          <p:nvPr/>
        </p:nvSpPr>
        <p:spPr>
          <a:xfrm rot="5400000">
            <a:off x="1627450" y="3462719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33e19995f5b_0_5"/>
          <p:cNvSpPr txBox="1">
            <a:spLocks noGrp="1"/>
          </p:cNvSpPr>
          <p:nvPr>
            <p:ph type="body" idx="1"/>
          </p:nvPr>
        </p:nvSpPr>
        <p:spPr>
          <a:xfrm>
            <a:off x="6094476" y="1527921"/>
            <a:ext cx="16251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CA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endParaRPr/>
          </a:p>
        </p:txBody>
      </p:sp>
      <p:sp>
        <p:nvSpPr>
          <p:cNvPr id="169" name="Google Shape;169;g33e19995f5b_0_5"/>
          <p:cNvSpPr txBox="1"/>
          <p:nvPr/>
        </p:nvSpPr>
        <p:spPr>
          <a:xfrm>
            <a:off x="9677699" y="1527921"/>
            <a:ext cx="14043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CA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Cartoon</a:t>
            </a:r>
            <a:endParaRPr/>
          </a:p>
        </p:txBody>
      </p:sp>
      <p:pic>
        <p:nvPicPr>
          <p:cNvPr id="170" name="Google Shape;170;g33e19995f5b_0_5" title="800bc593ed244a1cc9e32d885c35ed0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1050" y="2226900"/>
            <a:ext cx="2884050" cy="28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33e19995f5b_0_5" title="image.jpg"/>
          <p:cNvPicPr preferRelativeResize="0"/>
          <p:nvPr/>
        </p:nvPicPr>
        <p:blipFill rotWithShape="1">
          <a:blip r:embed="rId4">
            <a:alphaModFix/>
          </a:blip>
          <a:srcRect l="11946" t="24785" r="2172" b="9346"/>
          <a:stretch/>
        </p:blipFill>
        <p:spPr>
          <a:xfrm>
            <a:off x="5109388" y="2194313"/>
            <a:ext cx="2884051" cy="2949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b4735db2b_0_25"/>
          <p:cNvSpPr txBox="1">
            <a:spLocks noGrp="1"/>
          </p:cNvSpPr>
          <p:nvPr>
            <p:ph type="title"/>
          </p:nvPr>
        </p:nvSpPr>
        <p:spPr>
          <a:xfrm>
            <a:off x="-375805" y="72976"/>
            <a:ext cx="902104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/>
              <a:t>Real Video to Animated Clip</a:t>
            </a:r>
            <a:endParaRPr/>
          </a:p>
        </p:txBody>
      </p:sp>
      <p:sp>
        <p:nvSpPr>
          <p:cNvPr id="177" name="Google Shape;177;g33b4735db2b_0_25"/>
          <p:cNvSpPr txBox="1">
            <a:spLocks noGrp="1"/>
          </p:cNvSpPr>
          <p:nvPr>
            <p:ph type="body" idx="1"/>
          </p:nvPr>
        </p:nvSpPr>
        <p:spPr>
          <a:xfrm>
            <a:off x="2301587" y="1609306"/>
            <a:ext cx="2632364" cy="51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CA" sz="2000"/>
              <a:t>Real Video</a:t>
            </a:r>
            <a:endParaRPr sz="2000"/>
          </a:p>
        </p:txBody>
      </p:sp>
      <p:sp>
        <p:nvSpPr>
          <p:cNvPr id="178" name="Google Shape;178;g33b4735db2b_0_25"/>
          <p:cNvSpPr txBox="1"/>
          <p:nvPr/>
        </p:nvSpPr>
        <p:spPr>
          <a:xfrm>
            <a:off x="7862454" y="1617206"/>
            <a:ext cx="2632364" cy="51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CA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Animation-Style</a:t>
            </a:r>
            <a:endParaRPr/>
          </a:p>
        </p:txBody>
      </p:sp>
      <p:sp>
        <p:nvSpPr>
          <p:cNvPr id="179" name="Google Shape;179;g33b4735db2b_0_25"/>
          <p:cNvSpPr txBox="1"/>
          <p:nvPr/>
        </p:nvSpPr>
        <p:spPr>
          <a:xfrm>
            <a:off x="621724" y="1247874"/>
            <a:ext cx="902104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 → Frame Extraction → CartoonGAN → Reassembled Animation</a:t>
            </a:r>
            <a:endParaRPr/>
          </a:p>
        </p:txBody>
      </p:sp>
      <p:sp>
        <p:nvSpPr>
          <p:cNvPr id="180" name="Google Shape;180;g33b4735db2b_0_25"/>
          <p:cNvSpPr/>
          <p:nvPr/>
        </p:nvSpPr>
        <p:spPr>
          <a:xfrm>
            <a:off x="5642264" y="3844636"/>
            <a:ext cx="893618" cy="40011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g33b4735db2b_0_25" title="ezgif-28b6c6939d6a07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500" y="2129250"/>
            <a:ext cx="4781507" cy="399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g33b4735db2b_0_25" title="ezgif-6cc8c82e031306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0400" y="2129250"/>
            <a:ext cx="4783275" cy="399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579</Words>
  <Application>Microsoft Office PowerPoint</Application>
  <PresentationFormat>Widescreen</PresentationFormat>
  <Paragraphs>96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Times New Roman</vt:lpstr>
      <vt:lpstr>Noto Sans Symbols</vt:lpstr>
      <vt:lpstr>Play</vt:lpstr>
      <vt:lpstr>Courier New</vt:lpstr>
      <vt:lpstr>Office Theme</vt:lpstr>
      <vt:lpstr>Turning Real Photos into Animations  MIE 1517 Group Project</vt:lpstr>
      <vt:lpstr>The Problem: From Reality to Cartoon</vt:lpstr>
      <vt:lpstr>AI Meets Creativity</vt:lpstr>
      <vt:lpstr>Real Photo to Cartoon</vt:lpstr>
      <vt:lpstr>Real Photo to Cartoon</vt:lpstr>
      <vt:lpstr>Real Photo to Cartoon</vt:lpstr>
      <vt:lpstr>Real Photo to Cartoon</vt:lpstr>
      <vt:lpstr>Real Photo to Cartoon</vt:lpstr>
      <vt:lpstr>Real Video to Animated Clip</vt:lpstr>
      <vt:lpstr>Results</vt:lpstr>
      <vt:lpstr>Results</vt:lpstr>
      <vt:lpstr>Why We Abandoned The Scratch Model</vt:lpstr>
      <vt:lpstr>End-to-End Pipeline: Data</vt:lpstr>
      <vt:lpstr>End-to-End Pipeline: Architecture</vt:lpstr>
      <vt:lpstr>Discussion: Training Insights &amp; Recommendations</vt:lpstr>
      <vt:lpstr>Discussion: Data &amp; Computational Challenges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Yuntian Zhan</dc:creator>
  <cp:lastModifiedBy>Yuntian Zhan</cp:lastModifiedBy>
  <cp:revision>1</cp:revision>
  <dcterms:created xsi:type="dcterms:W3CDTF">2025-03-24T22:40:57Z</dcterms:created>
  <dcterms:modified xsi:type="dcterms:W3CDTF">2025-03-31T17:39:18Z</dcterms:modified>
</cp:coreProperties>
</file>